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619" r:id="rId2"/>
    <p:sldId id="620" r:id="rId3"/>
    <p:sldId id="621" r:id="rId4"/>
    <p:sldId id="623" r:id="rId5"/>
    <p:sldId id="622" r:id="rId6"/>
    <p:sldId id="626" r:id="rId7"/>
    <p:sldId id="624" r:id="rId8"/>
    <p:sldId id="628" r:id="rId9"/>
    <p:sldId id="629" r:id="rId10"/>
    <p:sldId id="630" r:id="rId11"/>
    <p:sldId id="631" r:id="rId12"/>
    <p:sldId id="632" r:id="rId13"/>
    <p:sldId id="633" r:id="rId14"/>
    <p:sldId id="561" r:id="rId15"/>
  </p:sldIdLst>
  <p:sldSz cx="12192000" cy="6858000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91DDACC0-0747-43DB-98AD-2FAB9BBBF6FD}">
          <p14:sldIdLst>
            <p14:sldId id="619"/>
            <p14:sldId id="620"/>
            <p14:sldId id="621"/>
            <p14:sldId id="623"/>
            <p14:sldId id="622"/>
            <p14:sldId id="626"/>
            <p14:sldId id="624"/>
            <p14:sldId id="628"/>
            <p14:sldId id="629"/>
            <p14:sldId id="630"/>
            <p14:sldId id="631"/>
            <p14:sldId id="632"/>
            <p14:sldId id="633"/>
            <p14:sldId id="5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股務室-鄭逸伶" initials="股務室-鄭逸伶" lastIdx="3" clrIdx="0"/>
  <p:cmAuthor id="2" name="股務室-李姿儀" initials="股務室-李姿儀" lastIdx="1" clrIdx="1"/>
  <p:cmAuthor id="3" name="吳丞偉" initials="吳丞偉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7F7"/>
    <a:srgbClr val="FF960C"/>
    <a:srgbClr val="0185C5"/>
    <a:srgbClr val="0085C5"/>
    <a:srgbClr val="018FD5"/>
    <a:srgbClr val="527FB5"/>
    <a:srgbClr val="FFFF66"/>
    <a:srgbClr val="FF6699"/>
    <a:srgbClr val="FF5050"/>
    <a:srgbClr val="16D0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263" autoAdjust="0"/>
  </p:normalViewPr>
  <p:slideViewPr>
    <p:cSldViewPr showGuides="1">
      <p:cViewPr varScale="1">
        <p:scale>
          <a:sx n="109" d="100"/>
          <a:sy n="109" d="100"/>
        </p:scale>
        <p:origin x="612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6"/>
    </p:cViewPr>
  </p:sorterViewPr>
  <p:notesViewPr>
    <p:cSldViewPr>
      <p:cViewPr varScale="1">
        <p:scale>
          <a:sx n="77" d="100"/>
          <a:sy n="77" d="100"/>
        </p:scale>
        <p:origin x="3066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078428" cy="513508"/>
          </a:xfrm>
          <a:prstGeom prst="rect">
            <a:avLst/>
          </a:prstGeom>
        </p:spPr>
        <p:txBody>
          <a:bodyPr vert="horz" lIns="94592" tIns="47297" rIns="94592" bIns="4729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3992" y="3"/>
            <a:ext cx="3078428" cy="513508"/>
          </a:xfrm>
          <a:prstGeom prst="rect">
            <a:avLst/>
          </a:prstGeom>
        </p:spPr>
        <p:txBody>
          <a:bodyPr vert="horz" lIns="94592" tIns="47297" rIns="94592" bIns="47297" rtlCol="0"/>
          <a:lstStyle>
            <a:lvl1pPr algn="r">
              <a:defRPr sz="1200"/>
            </a:lvl1pPr>
          </a:lstStyle>
          <a:p>
            <a:fld id="{792D5F12-4F65-44B2-B38E-DF09DE6B49BD}" type="datetimeFigureOut">
              <a:rPr lang="zh-TW" altLang="en-US" smtClean="0"/>
              <a:t>2026/8/7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721109"/>
            <a:ext cx="3078428" cy="513507"/>
          </a:xfrm>
          <a:prstGeom prst="rect">
            <a:avLst/>
          </a:prstGeom>
        </p:spPr>
        <p:txBody>
          <a:bodyPr vert="horz" lIns="94592" tIns="47297" rIns="94592" bIns="4729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3992" y="9721109"/>
            <a:ext cx="3078428" cy="513507"/>
          </a:xfrm>
          <a:prstGeom prst="rect">
            <a:avLst/>
          </a:prstGeom>
        </p:spPr>
        <p:txBody>
          <a:bodyPr vert="horz" lIns="94592" tIns="47297" rIns="94592" bIns="47297" rtlCol="0" anchor="b"/>
          <a:lstStyle>
            <a:lvl1pPr algn="r">
              <a:defRPr sz="1200"/>
            </a:lvl1pPr>
          </a:lstStyle>
          <a:p>
            <a:fld id="{A8F88C87-309A-4400-8ADB-3C0A0A03BB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1446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078428" cy="513508"/>
          </a:xfrm>
          <a:prstGeom prst="rect">
            <a:avLst/>
          </a:prstGeom>
        </p:spPr>
        <p:txBody>
          <a:bodyPr vert="horz" lIns="94592" tIns="47297" rIns="94592" bIns="4729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3992" y="3"/>
            <a:ext cx="3078428" cy="513508"/>
          </a:xfrm>
          <a:prstGeom prst="rect">
            <a:avLst/>
          </a:prstGeom>
        </p:spPr>
        <p:txBody>
          <a:bodyPr vert="horz" lIns="94592" tIns="47297" rIns="94592" bIns="47297" rtlCol="0"/>
          <a:lstStyle>
            <a:lvl1pPr algn="r">
              <a:defRPr sz="1200"/>
            </a:lvl1pPr>
          </a:lstStyle>
          <a:p>
            <a:fld id="{C4DEEC95-FC84-4B13-BF46-7910DCFA99C7}" type="datetimeFigureOut">
              <a:rPr lang="zh-TW" altLang="en-US" smtClean="0"/>
              <a:t>2026/8/7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592" tIns="47297" rIns="94592" bIns="47297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10407" y="4925412"/>
            <a:ext cx="5683250" cy="4029879"/>
          </a:xfrm>
          <a:prstGeom prst="rect">
            <a:avLst/>
          </a:prstGeom>
        </p:spPr>
        <p:txBody>
          <a:bodyPr vert="horz" lIns="94592" tIns="47297" rIns="94592" bIns="47297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9"/>
            <a:ext cx="3078428" cy="513507"/>
          </a:xfrm>
          <a:prstGeom prst="rect">
            <a:avLst/>
          </a:prstGeom>
        </p:spPr>
        <p:txBody>
          <a:bodyPr vert="horz" lIns="94592" tIns="47297" rIns="94592" bIns="4729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3992" y="9721109"/>
            <a:ext cx="3078428" cy="513507"/>
          </a:xfrm>
          <a:prstGeom prst="rect">
            <a:avLst/>
          </a:prstGeom>
        </p:spPr>
        <p:txBody>
          <a:bodyPr vert="horz" lIns="94592" tIns="47297" rIns="94592" bIns="47297" rtlCol="0" anchor="b"/>
          <a:lstStyle>
            <a:lvl1pPr algn="r">
              <a:defRPr sz="1200"/>
            </a:lvl1pPr>
          </a:lstStyle>
          <a:p>
            <a:fld id="{1B6913EC-90BE-4C58-8D02-22532076B55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4715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B6913EC-90BE-4C58-8D02-22532076B55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B6913EC-90BE-4C58-8D02-22532076B55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B6913EC-90BE-4C58-8D02-22532076B55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913EC-90BE-4C58-8D02-22532076B553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0031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B6913EC-90BE-4C58-8D02-22532076B55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B6913EC-90BE-4C58-8D02-22532076B55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B6913EC-90BE-4C58-8D02-22532076B55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rgbClr val="0070C0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dirty="0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3D6D7BB7-DCA9-40E5-9BE4-D23EBB26E767}" type="datetime1">
              <a:rPr lang="en-US" altLang="zh-TW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r>
              <a:rPr lang="en-US"/>
              <a:t>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6635-7277-482F-9C3B-C1768933F963}" type="datetime1">
              <a:rPr lang="en-US" altLang="zh-TW" smtClean="0"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6EF6-C24C-42EF-A720-D202866B15B9}" type="datetime1">
              <a:rPr lang="en-US" altLang="zh-TW" smtClean="0"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0CE4B-0F6E-4EC6-A83D-B0EBED52F2C3}" type="datetime1">
              <a:rPr lang="en-US" altLang="zh-TW" smtClean="0"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 panose="020B0703020202090204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 panose="020B0703020202090204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7CA19-F88E-4092-84AA-3D572820CFD4}" type="datetime1">
              <a:rPr lang="en-US" altLang="zh-TW" smtClean="0"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 hasCustomPrompt="1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7FA98-3131-4871-ACE7-39E69933B876}" type="datetime1">
              <a:rPr lang="en-US" altLang="zh-TW" smtClean="0"/>
              <a:t>8/7/2026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 hasCustomPrompt="1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 hasCustomPrompt="1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 hasCustomPrompt="1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E360-ACBB-430E-858D-FBDF11E86347}" type="datetime1">
              <a:rPr lang="en-US" altLang="zh-TW" smtClean="0"/>
              <a:t>8/7/2026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66B2-43AF-4744-A3E8-9F01B01596BD}" type="datetime1">
              <a:rPr lang="en-US" altLang="zh-TW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0697C-F2DB-46D9-B468-2EDF4AE52139}" type="datetime1">
              <a:rPr lang="en-US" altLang="zh-TW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65311"/>
            <a:ext cx="7274799" cy="659776"/>
          </a:xfrm>
        </p:spPr>
        <p:txBody>
          <a:bodyPr/>
          <a:lstStyle>
            <a:lvl1pPr>
              <a:defRPr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368" y="1101012"/>
            <a:ext cx="11305256" cy="53493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450312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bg2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1CC46-6F1D-4116-9AC1-4639AE95D690}" type="datetime1">
              <a:rPr lang="en-US" altLang="zh-TW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141410" y="2249486"/>
            <a:ext cx="4878389" cy="354171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2249486"/>
            <a:ext cx="4875211" cy="354171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D8571-3F39-432A-9395-6B4FA211C776}" type="datetime1">
              <a:rPr lang="en-US" altLang="zh-TW" smtClean="0"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141410" y="3073397"/>
            <a:ext cx="4878391" cy="2717801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3073397"/>
            <a:ext cx="4875210" cy="2717801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A24B2-2C1B-49B0-B9B6-7C84C0A48308}" type="datetime1">
              <a:rPr lang="en-US" altLang="zh-TW" smtClean="0"/>
              <a:t>8/7/2026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9787-F33A-45CB-B2BC-2852F922D1F2}" type="datetime1">
              <a:rPr lang="en-US" altLang="zh-TW" smtClean="0"/>
              <a:t>8/7/2026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EFD68-8B6F-48F5-ABDE-C2D8B55955BF}" type="datetime1">
              <a:rPr lang="en-US" altLang="zh-TW" smtClean="0"/>
              <a:t>8/7/2026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E246A-3799-41C3-AACA-F90BE246D449}" type="datetime1">
              <a:rPr lang="en-US" altLang="zh-TW" smtClean="0"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27341-2003-4994-977A-75BF96934DE6}" type="datetime1">
              <a:rPr lang="en-US" altLang="zh-TW" smtClean="0"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 cstate="email">
            <a:alphaModFix amt="30000"/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1C8A8-7F35-43BC-9989-7D16E9206320}" type="datetime1">
              <a:rPr lang="en-US" altLang="zh-TW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8568" y="6309320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90204" pitchFamily="34" charset="0"/>
        <a:buChar char="•"/>
        <a:defRPr sz="2400" kern="1200">
          <a:solidFill>
            <a:schemeClr val="bg2">
              <a:lumMod val="60000"/>
              <a:lumOff val="4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90204" pitchFamily="34" charset="0"/>
        <a:buChar char="•"/>
        <a:defRPr sz="2000" kern="1200">
          <a:solidFill>
            <a:schemeClr val="bg2">
              <a:lumMod val="60000"/>
              <a:lumOff val="4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90204" pitchFamily="34" charset="0"/>
        <a:buChar char="•"/>
        <a:defRPr sz="1800" kern="1200">
          <a:solidFill>
            <a:schemeClr val="bg2">
              <a:lumMod val="60000"/>
              <a:lumOff val="4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90204" pitchFamily="34" charset="0"/>
        <a:buChar char="•"/>
        <a:defRPr sz="1600" kern="1200">
          <a:solidFill>
            <a:schemeClr val="bg2">
              <a:lumMod val="60000"/>
              <a:lumOff val="4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90204" pitchFamily="34" charset="0"/>
        <a:buChar char="•"/>
        <a:defRPr sz="1600" kern="1200">
          <a:solidFill>
            <a:schemeClr val="bg2">
              <a:lumMod val="60000"/>
              <a:lumOff val="4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9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9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9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9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jpe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566136" y="5073004"/>
            <a:ext cx="6408712" cy="740403"/>
          </a:xfrm>
        </p:spPr>
        <p:txBody>
          <a:bodyPr>
            <a:noAutofit/>
          </a:bodyPr>
          <a:lstStyle/>
          <a:p>
            <a:pPr algn="dist"/>
            <a:r>
              <a:rPr lang="zh-TW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90204" pitchFamily="34" charset="0"/>
                <a:sym typeface="Roboto Condensed" charset="0"/>
              </a:rPr>
              <a:t>中揚光電集團</a:t>
            </a:r>
            <a:endParaRPr lang="en-US" altLang="zh-TW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90204" pitchFamily="34" charset="0"/>
              <a:sym typeface="Roboto Condensed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344" y="5517232"/>
            <a:ext cx="942975" cy="942975"/>
          </a:xfrm>
          <a:prstGeom prst="rect">
            <a:avLst/>
          </a:prstGeom>
          <a:noFill/>
        </p:spPr>
      </p:pic>
      <p:sp>
        <p:nvSpPr>
          <p:cNvPr id="8" name="副標題 2"/>
          <p:cNvSpPr txBox="1"/>
          <p:nvPr/>
        </p:nvSpPr>
        <p:spPr>
          <a:xfrm>
            <a:off x="5533457" y="5976904"/>
            <a:ext cx="6408712" cy="9666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90204" pitchFamily="34" charset="0"/>
              <a:buNone/>
              <a:defRPr sz="2000" kern="1200" cap="all" baseline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90204" pitchFamily="34" charset="0"/>
              <a:buNone/>
              <a:defRPr sz="20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90204" pitchFamily="34" charset="0"/>
              <a:buNone/>
              <a:defRPr sz="18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90204" pitchFamily="34" charset="0"/>
              <a:buNone/>
              <a:defRPr sz="16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90204" pitchFamily="34" charset="0"/>
              <a:buNone/>
              <a:defRPr sz="16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9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9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9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9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 typeface="Arial" panose="020B0604020202090204" pitchFamily="34" charset="0"/>
              <a:buNone/>
              <a:defRPr/>
            </a:pPr>
            <a:r>
              <a:rPr kumimoji="0" lang="zh-TW" alt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90204" pitchFamily="34" charset="0"/>
                <a:sym typeface="Roboto Condensed" charset="0"/>
              </a:rPr>
              <a:t>簡 報 日 期 </a:t>
            </a:r>
            <a:r>
              <a:rPr kumimoji="0" lang="en-US" altLang="zh-TW" sz="20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90204" pitchFamily="34" charset="0"/>
                <a:sym typeface="Roboto Condensed" charset="0"/>
              </a:rPr>
              <a:t>:</a:t>
            </a:r>
            <a:r>
              <a:rPr kumimoji="0" lang="zh-TW" alt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90204" pitchFamily="34" charset="0"/>
                <a:sym typeface="Roboto Condensed" charset="0"/>
              </a:rPr>
              <a:t> </a:t>
            </a:r>
            <a:r>
              <a:rPr kumimoji="0" lang="en-US" altLang="zh-TW" sz="20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90204" pitchFamily="34" charset="0"/>
                <a:sym typeface="Roboto Condensed" charset="0"/>
              </a:rPr>
              <a:t>2</a:t>
            </a:r>
            <a:r>
              <a:rPr kumimoji="0" lang="zh-TW" alt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90204" pitchFamily="34" charset="0"/>
                <a:sym typeface="Roboto Condensed" charset="0"/>
              </a:rPr>
              <a:t> </a:t>
            </a:r>
            <a:r>
              <a:rPr kumimoji="0" lang="en-US" altLang="zh-TW" sz="20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90204" pitchFamily="34" charset="0"/>
                <a:sym typeface="Roboto Condensed" charset="0"/>
              </a:rPr>
              <a:t>0</a:t>
            </a:r>
            <a:r>
              <a:rPr kumimoji="0" lang="zh-TW" alt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90204" pitchFamily="34" charset="0"/>
                <a:sym typeface="Roboto Condensed" charset="0"/>
              </a:rPr>
              <a:t> </a:t>
            </a:r>
            <a:r>
              <a:rPr kumimoji="0" lang="en-US" altLang="zh-TW" sz="20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90204" pitchFamily="34" charset="0"/>
                <a:sym typeface="Roboto Condensed" charset="0"/>
              </a:rPr>
              <a:t>2</a:t>
            </a:r>
            <a:r>
              <a:rPr kumimoji="0" lang="zh-TW" alt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90204" pitchFamily="34" charset="0"/>
                <a:sym typeface="Roboto Condensed" charset="0"/>
              </a:rPr>
              <a:t> </a:t>
            </a:r>
            <a:r>
              <a:rPr lang="en-US" altLang="zh-TW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90204" pitchFamily="34" charset="0"/>
                <a:sym typeface="Roboto Condensed" charset="0"/>
              </a:rPr>
              <a:t>6</a:t>
            </a:r>
            <a:r>
              <a:rPr kumimoji="0" lang="zh-TW" alt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90204" pitchFamily="34" charset="0"/>
                <a:sym typeface="Roboto Condensed" charset="0"/>
              </a:rPr>
              <a:t> </a:t>
            </a:r>
            <a:r>
              <a:rPr kumimoji="0" lang="en-US" altLang="zh-TW" sz="20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90204" pitchFamily="34" charset="0"/>
                <a:sym typeface="Roboto Condensed" charset="0"/>
              </a:rPr>
              <a:t>/ </a:t>
            </a:r>
            <a:r>
              <a:rPr lang="en-US" altLang="zh-TW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90204" pitchFamily="34" charset="0"/>
                <a:sym typeface="Roboto Condensed" charset="0"/>
              </a:rPr>
              <a:t>0</a:t>
            </a:r>
            <a:r>
              <a:rPr lang="zh-TW" altLang="en-US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90204" pitchFamily="34" charset="0"/>
                <a:sym typeface="Roboto Condensed" charset="0"/>
              </a:rPr>
              <a:t> </a:t>
            </a:r>
            <a:r>
              <a:rPr lang="en-US" altLang="zh-TW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90204" pitchFamily="34" charset="0"/>
                <a:sym typeface="Roboto Condensed" charset="0"/>
              </a:rPr>
              <a:t>8</a:t>
            </a:r>
            <a:r>
              <a:rPr kumimoji="0" lang="zh-TW" alt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90204" pitchFamily="34" charset="0"/>
                <a:sym typeface="Roboto Condensed" charset="0"/>
              </a:rPr>
              <a:t> </a:t>
            </a:r>
            <a:r>
              <a:rPr kumimoji="0" lang="en-US" altLang="zh-TW" sz="20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90204" pitchFamily="34" charset="0"/>
                <a:sym typeface="Roboto Condensed" charset="0"/>
              </a:rPr>
              <a:t>/ 0 </a:t>
            </a:r>
            <a:r>
              <a:rPr lang="en-US" altLang="zh-TW" noProof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90204" pitchFamily="34" charset="0"/>
                <a:sym typeface="Roboto Condensed" charset="0"/>
              </a:rPr>
              <a:t>7</a:t>
            </a:r>
            <a:endParaRPr kumimoji="0" lang="en-US" altLang="zh-TW" sz="20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90204" pitchFamily="34" charset="0"/>
              <a:sym typeface="Roboto Condensed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88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605885" y="571856"/>
            <a:ext cx="76200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146404" y="848081"/>
            <a:ext cx="7680960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zh-TW" altLang="en-US" sz="3600" b="1" kern="0" spc="-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Noto Sans" pitchFamily="34" charset="-120"/>
              </a:rPr>
              <a:t>產能重組</a:t>
            </a:r>
            <a:r>
              <a:rPr sz="3600" b="0" i="0" u="none" dirty="0">
                <a:solidFill>
                  <a:srgbClr val="0F172A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sz="3600" b="0" i="0" u="none" dirty="0" err="1">
                <a:solidFill>
                  <a:srgbClr val="0F172A"/>
                </a:solidFill>
                <a:latin typeface="微軟正黑體" pitchFamily="34" charset="-120"/>
                <a:ea typeface="微軟正黑體" pitchFamily="34" charset="-120"/>
              </a:rPr>
              <a:t>資產輕量化與全球布局</a:t>
            </a:r>
            <a:endParaRPr sz="3600" b="0" i="0" u="none" dirty="0">
              <a:solidFill>
                <a:srgbClr val="0F172A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11923" y="1469757"/>
            <a:ext cx="4949921" cy="3462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722"/>
              </a:lnSpc>
            </a:pPr>
            <a:r>
              <a:rPr lang="zh-TW" altLang="en-US" sz="1650" b="0" i="0" u="none" dirty="0">
                <a:solidFill>
                  <a:srgbClr val="0284C7"/>
                </a:solidFill>
                <a:latin typeface="微軟正黑體" pitchFamily="34" charset="-120"/>
                <a:ea typeface="微軟正黑體" pitchFamily="34" charset="-120"/>
              </a:rPr>
              <a:t>核心目標</a:t>
            </a:r>
            <a:r>
              <a:rPr lang="en-US" altLang="zh-TW" sz="1650" b="0" i="0" u="none" dirty="0">
                <a:solidFill>
                  <a:srgbClr val="0284C7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1650" b="0" i="0" u="none" dirty="0">
                <a:solidFill>
                  <a:srgbClr val="0284C7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sz="1650" b="0" i="0" u="none" dirty="0" err="1">
                <a:solidFill>
                  <a:srgbClr val="0284C7"/>
                </a:solidFill>
                <a:latin typeface="微軟正黑體" pitchFamily="34" charset="-120"/>
                <a:ea typeface="微軟正黑體" pitchFamily="34" charset="-120"/>
              </a:rPr>
              <a:t>優化資本效率</a:t>
            </a:r>
            <a:r>
              <a:rPr sz="1650" b="0" i="0" u="none" dirty="0">
                <a:solidFill>
                  <a:srgbClr val="0284C7"/>
                </a:solidFill>
                <a:latin typeface="微軟正黑體" pitchFamily="34" charset="-120"/>
                <a:ea typeface="微軟正黑體" pitchFamily="34" charset="-120"/>
              </a:rPr>
              <a:t> · </a:t>
            </a:r>
            <a:r>
              <a:rPr sz="1650" b="0" i="0" u="none" dirty="0" err="1">
                <a:solidFill>
                  <a:srgbClr val="0284C7"/>
                </a:solidFill>
                <a:latin typeface="微軟正黑體" pitchFamily="34" charset="-120"/>
                <a:ea typeface="微軟正黑體" pitchFamily="34" charset="-120"/>
              </a:rPr>
              <a:t>打造地緣政治反脆弱供應鏈</a:t>
            </a:r>
            <a:endParaRPr sz="1650" b="0" i="0" u="none" dirty="0">
              <a:solidFill>
                <a:srgbClr val="0284C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77F6F74A-3112-82D5-9E5F-8A57D50AE7DA}"/>
              </a:ext>
            </a:extLst>
          </p:cNvPr>
          <p:cNvSpPr txBox="1"/>
          <p:nvPr/>
        </p:nvSpPr>
        <p:spPr>
          <a:xfrm>
            <a:off x="1259129" y="2570151"/>
            <a:ext cx="10543364" cy="28212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227"/>
              </a:lnSpc>
            </a:pPr>
            <a:r>
              <a:rPr sz="1350" b="1" i="0" u="none" dirty="0" err="1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台中廠區</a:t>
            </a:r>
            <a:r>
              <a:rPr lang="zh-TW" altLang="en-US" sz="1350" b="1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sz="1350" b="1" i="0" u="none" dirty="0" err="1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轉型：</a:t>
            </a:r>
            <a:r>
              <a:rPr sz="1350" b="0" i="0" u="none" dirty="0" err="1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將</a:t>
            </a:r>
            <a:r>
              <a:rPr lang="zh-TW" altLang="en-US" sz="1350" b="0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標準化</a:t>
            </a:r>
            <a:r>
              <a:rPr lang="zh-TW" altLang="en-US" sz="1350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模具的</a:t>
            </a:r>
            <a:r>
              <a:rPr sz="1350" b="0" i="0" u="none" dirty="0" err="1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精加工</a:t>
            </a:r>
            <a:r>
              <a:rPr lang="zh-TW" altLang="en-US" sz="1350" b="0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製程 以及  塑膠</a:t>
            </a:r>
            <a:r>
              <a:rPr sz="1350" b="0" i="0" u="none" dirty="0" err="1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成型</a:t>
            </a:r>
            <a:r>
              <a:rPr lang="zh-TW" altLang="en-US" sz="1350" b="0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sz="1350" b="0" i="0" u="none" dirty="0" err="1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業務</a:t>
            </a:r>
            <a:r>
              <a:rPr lang="zh-TW" altLang="en-US" sz="1350" b="0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全面移轉至</a:t>
            </a:r>
            <a:r>
              <a:rPr lang="zh-TW" altLang="en-US" sz="1350" b="0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大陸</a:t>
            </a:r>
            <a:r>
              <a:rPr lang="zh-TW" altLang="en-US" sz="1350" b="0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子公司</a:t>
            </a:r>
            <a:r>
              <a:rPr sz="1350" b="0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991B8E63-CF53-82FA-3F1F-C7425E990949}"/>
              </a:ext>
            </a:extLst>
          </p:cNvPr>
          <p:cNvSpPr txBox="1"/>
          <p:nvPr/>
        </p:nvSpPr>
        <p:spPr>
          <a:xfrm>
            <a:off x="1248492" y="2960896"/>
            <a:ext cx="10543364" cy="28212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227"/>
              </a:lnSpc>
            </a:pPr>
            <a:r>
              <a:rPr sz="1350" b="1" i="0" u="none" dirty="0" err="1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玻璃</a:t>
            </a:r>
            <a:r>
              <a:rPr lang="zh-TW" altLang="en-US" sz="1350" b="1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模造</a:t>
            </a:r>
            <a:r>
              <a:rPr sz="1350" b="1" i="0" u="none" dirty="0" err="1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鏡片</a:t>
            </a:r>
            <a:r>
              <a:rPr lang="zh-TW" altLang="en-US" sz="1350" b="1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的精準分工</a:t>
            </a:r>
            <a:r>
              <a:rPr sz="1350" b="1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zh-TW" altLang="en-US" sz="1350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與 合作</a:t>
            </a:r>
            <a:r>
              <a:rPr sz="1350" dirty="0" err="1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夥伴</a:t>
            </a:r>
            <a:r>
              <a:rPr lang="zh-TW" altLang="en-US" sz="1350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 進行深度分工，共同 </a:t>
            </a:r>
            <a:r>
              <a:rPr sz="1350" dirty="0" err="1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生產</a:t>
            </a:r>
            <a:r>
              <a:rPr lang="zh-TW" altLang="en-US" sz="1350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 玻璃模造鏡片</a:t>
            </a:r>
            <a:r>
              <a:rPr sz="1350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E1CD11BA-08B5-010E-464F-9E6558F794EE}"/>
              </a:ext>
            </a:extLst>
          </p:cNvPr>
          <p:cNvSpPr txBox="1"/>
          <p:nvPr/>
        </p:nvSpPr>
        <p:spPr>
          <a:xfrm>
            <a:off x="1248492" y="3415120"/>
            <a:ext cx="10543364" cy="28212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227"/>
              </a:lnSpc>
            </a:pPr>
            <a:r>
              <a:rPr sz="1350" b="1" i="0" u="none" dirty="0" err="1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組裝業務全面</a:t>
            </a:r>
            <a:r>
              <a:rPr lang="zh-TW" altLang="en-US" sz="1350" b="1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轉移</a:t>
            </a:r>
            <a:r>
              <a:rPr sz="1350" b="1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zh-TW" altLang="en-US" sz="1350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光學</a:t>
            </a:r>
            <a:r>
              <a:rPr sz="1350" b="0" i="0" u="none" dirty="0" err="1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組裝業務全數移轉至</a:t>
            </a:r>
            <a:r>
              <a:rPr lang="zh-TW" altLang="en-US" sz="1350" b="0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 泰國</a:t>
            </a:r>
            <a:r>
              <a:rPr sz="1350" b="0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廠</a:t>
            </a:r>
            <a:r>
              <a:rPr lang="zh-TW" altLang="en-US" sz="1350" b="0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350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與 大陸子公司</a:t>
            </a:r>
            <a:r>
              <a:rPr sz="1350" b="0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60BA5EBF-AA84-D31B-5C83-B94D9944E992}"/>
              </a:ext>
            </a:extLst>
          </p:cNvPr>
          <p:cNvSpPr txBox="1"/>
          <p:nvPr/>
        </p:nvSpPr>
        <p:spPr>
          <a:xfrm>
            <a:off x="1248492" y="3869343"/>
            <a:ext cx="10543364" cy="28212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27"/>
              </a:lnSpc>
            </a:pPr>
            <a:r>
              <a:rPr sz="1350" b="1" i="0" u="none" dirty="0" err="1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財務效益</a:t>
            </a:r>
            <a:r>
              <a:rPr lang="zh-TW" altLang="en-US" sz="1350" b="1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提升</a:t>
            </a:r>
            <a:r>
              <a:rPr sz="1350" b="1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zh-TW" altLang="en-US" sz="1350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透過上述調整， </a:t>
            </a:r>
            <a:r>
              <a:rPr sz="1350" i="0" u="none" dirty="0" err="1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大幅削減固定資產</a:t>
            </a:r>
            <a:r>
              <a:rPr lang="zh-TW" altLang="en-US" sz="1350" b="0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sz="1350" b="0" i="0" u="none" dirty="0" err="1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折舊與開支，釋出資源投入高毛利</a:t>
            </a:r>
            <a:r>
              <a:rPr lang="zh-TW" altLang="en-US" sz="1350" b="0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產品領域</a:t>
            </a:r>
            <a:r>
              <a:rPr sz="1350" b="0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sz="1350" b="0" i="0" u="none" dirty="0" err="1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提升現金流</a:t>
            </a:r>
            <a:r>
              <a:rPr sz="1350" b="0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7FEA1C9C-CC27-6172-F255-3E5344A55ECE}"/>
              </a:ext>
            </a:extLst>
          </p:cNvPr>
          <p:cNvSpPr txBox="1"/>
          <p:nvPr/>
        </p:nvSpPr>
        <p:spPr>
          <a:xfrm>
            <a:off x="981792" y="2590586"/>
            <a:ext cx="138990" cy="1738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85"/>
              </a:lnSpc>
            </a:pPr>
            <a:r>
              <a:rPr sz="900" b="0" i="0" u="none">
                <a:solidFill>
                  <a:srgbClr val="0284C7"/>
                </a:solidFill>
                <a:latin typeface="Plus Jakarta Sans"/>
              </a:rPr>
              <a:t>■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F9EC4EE6-4C2E-0CCD-D020-2E07EC9F8148}"/>
              </a:ext>
            </a:extLst>
          </p:cNvPr>
          <p:cNvSpPr txBox="1"/>
          <p:nvPr/>
        </p:nvSpPr>
        <p:spPr>
          <a:xfrm>
            <a:off x="981792" y="2998996"/>
            <a:ext cx="138990" cy="1738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85"/>
              </a:lnSpc>
            </a:pPr>
            <a:r>
              <a:rPr sz="900" b="0" i="0" u="none">
                <a:solidFill>
                  <a:srgbClr val="0284C7"/>
                </a:solidFill>
                <a:latin typeface="Plus Jakarta Sans"/>
              </a:rPr>
              <a:t>■</a:t>
            </a: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71625C3-944D-9449-6B9E-E7A13D12454A}"/>
              </a:ext>
            </a:extLst>
          </p:cNvPr>
          <p:cNvSpPr txBox="1"/>
          <p:nvPr/>
        </p:nvSpPr>
        <p:spPr>
          <a:xfrm>
            <a:off x="981792" y="3453220"/>
            <a:ext cx="138990" cy="1738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85"/>
              </a:lnSpc>
            </a:pPr>
            <a:r>
              <a:rPr sz="900" b="0" i="0" u="none">
                <a:solidFill>
                  <a:srgbClr val="0284C7"/>
                </a:solidFill>
                <a:latin typeface="Plus Jakarta Sans"/>
              </a:rPr>
              <a:t>■</a:t>
            </a: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183768A3-B69E-5BD7-B6B1-15A988EEC9D6}"/>
              </a:ext>
            </a:extLst>
          </p:cNvPr>
          <p:cNvSpPr txBox="1"/>
          <p:nvPr/>
        </p:nvSpPr>
        <p:spPr>
          <a:xfrm>
            <a:off x="981792" y="3907443"/>
            <a:ext cx="138990" cy="1738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85"/>
              </a:lnSpc>
            </a:pPr>
            <a:r>
              <a:rPr sz="900" b="0" i="0" u="none">
                <a:solidFill>
                  <a:srgbClr val="0284C7"/>
                </a:solidFill>
                <a:latin typeface="Plus Jakarta Sans"/>
              </a:rPr>
              <a:t>■</a:t>
            </a:r>
          </a:p>
        </p:txBody>
      </p:sp>
      <p:sp>
        <p:nvSpPr>
          <p:cNvPr id="14" name="TextBox 12">
            <a:extLst>
              <a:ext uri="{FF2B5EF4-FFF2-40B4-BE49-F238E27FC236}">
                <a16:creationId xmlns:a16="http://schemas.microsoft.com/office/drawing/2014/main" id="{BF288E8C-6C7B-3AFB-4BAE-82B3C01EBC82}"/>
              </a:ext>
            </a:extLst>
          </p:cNvPr>
          <p:cNvSpPr txBox="1"/>
          <p:nvPr/>
        </p:nvSpPr>
        <p:spPr>
          <a:xfrm>
            <a:off x="983432" y="2007131"/>
            <a:ext cx="11431428" cy="41036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87"/>
              </a:lnSpc>
            </a:pPr>
            <a:r>
              <a:rPr sz="2400" b="1" i="0" u="none" dirty="0" err="1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產能重組</a:t>
            </a:r>
            <a:r>
              <a:rPr lang="zh-TW" altLang="en-US" sz="2400" b="1" i="0" u="none" dirty="0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sz="2400" b="1" i="0" u="none" dirty="0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與</a:t>
            </a:r>
            <a:r>
              <a:rPr lang="zh-TW" altLang="en-US" sz="2400" b="1" i="0" u="none" dirty="0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sz="2400" b="1" i="0" u="none" dirty="0" err="1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資產輕量化</a:t>
            </a:r>
            <a:endParaRPr sz="2400" b="1" i="0" u="none" dirty="0">
              <a:solidFill>
                <a:srgbClr val="1E3A8A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BE24843A-628A-0F77-3981-761829391FFF}"/>
              </a:ext>
            </a:extLst>
          </p:cNvPr>
          <p:cNvSpPr/>
          <p:nvPr/>
        </p:nvSpPr>
        <p:spPr>
          <a:xfrm>
            <a:off x="765011" y="1944863"/>
            <a:ext cx="47625" cy="404812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2">
            <a:extLst>
              <a:ext uri="{FF2B5EF4-FFF2-40B4-BE49-F238E27FC236}">
                <a16:creationId xmlns:a16="http://schemas.microsoft.com/office/drawing/2014/main" id="{A6B53003-1F2C-EBA4-73FC-BCCC7239251C}"/>
              </a:ext>
            </a:extLst>
          </p:cNvPr>
          <p:cNvSpPr txBox="1"/>
          <p:nvPr/>
        </p:nvSpPr>
        <p:spPr>
          <a:xfrm>
            <a:off x="1004502" y="4337161"/>
            <a:ext cx="8259850" cy="41036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3187"/>
              </a:lnSpc>
            </a:pPr>
            <a:r>
              <a:rPr sz="2400" b="1" i="0" u="none" dirty="0" err="1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東南亞</a:t>
            </a:r>
            <a:r>
              <a:rPr sz="2400" b="1" i="0" u="none" dirty="0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 OOC </a:t>
            </a:r>
            <a:r>
              <a:rPr sz="2400" b="1" i="0" u="none" dirty="0" err="1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戰略基地</a:t>
            </a:r>
            <a:r>
              <a:rPr lang="zh-TW" altLang="en-US" sz="2400" b="1" i="0" u="none" dirty="0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2400" b="1" dirty="0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近距離服務國際 </a:t>
            </a:r>
            <a:r>
              <a:rPr lang="en-US" altLang="zh-TW" sz="2400" b="1" dirty="0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Tier 1 </a:t>
            </a:r>
            <a:r>
              <a:rPr lang="zh-TW" altLang="en-US" sz="2400" b="1" dirty="0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車廠</a:t>
            </a:r>
            <a:endParaRPr sz="2550" b="1" i="0" u="none" dirty="0">
              <a:solidFill>
                <a:srgbClr val="1E3A8A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D728039A-D980-924C-6E73-BC9F13F905E1}"/>
              </a:ext>
            </a:extLst>
          </p:cNvPr>
          <p:cNvSpPr txBox="1"/>
          <p:nvPr/>
        </p:nvSpPr>
        <p:spPr>
          <a:xfrm>
            <a:off x="1251834" y="4961087"/>
            <a:ext cx="10819792" cy="28212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27"/>
              </a:lnSpc>
            </a:pPr>
            <a:r>
              <a:rPr lang="zh-TW" altLang="en-US" sz="135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中揚 泰國廠 </a:t>
            </a:r>
            <a:r>
              <a:rPr sz="1350" b="0" i="0" u="none" dirty="0" err="1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作為</a:t>
            </a:r>
            <a:r>
              <a:rPr lang="zh-TW" altLang="en-US" sz="135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 集團</a:t>
            </a:r>
            <a:r>
              <a:rPr sz="1350" b="0" i="0" u="none" dirty="0" err="1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全球化</a:t>
            </a:r>
            <a:r>
              <a:rPr lang="zh-TW" altLang="en-US" sz="135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sz="1350" b="0" i="0" u="none" dirty="0" err="1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戰略核心，專注</a:t>
            </a:r>
            <a:r>
              <a:rPr lang="zh-TW" altLang="en-US" sz="135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於</a:t>
            </a:r>
            <a:r>
              <a:rPr sz="1350" b="0" i="0" u="none" dirty="0" err="1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生產高附加價值</a:t>
            </a:r>
            <a:r>
              <a:rPr lang="zh-TW" altLang="en-US" sz="135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sz="1350" b="0" i="0" u="none" dirty="0" err="1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車用光學、高階穿戴安防</a:t>
            </a:r>
            <a:r>
              <a:rPr lang="zh-TW" altLang="en-US" sz="135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sz="135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與</a:t>
            </a:r>
            <a:r>
              <a:rPr lang="zh-TW" altLang="en-US" sz="135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sz="1350" b="0" i="0" u="none" dirty="0" err="1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高階投影鏡頭</a:t>
            </a:r>
            <a:r>
              <a:rPr sz="135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352339CD-102D-1C8A-E4DE-B8679EEDBEE2}"/>
              </a:ext>
            </a:extLst>
          </p:cNvPr>
          <p:cNvSpPr txBox="1"/>
          <p:nvPr/>
        </p:nvSpPr>
        <p:spPr>
          <a:xfrm>
            <a:off x="1220795" y="5419030"/>
            <a:ext cx="10819792" cy="5642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27"/>
              </a:lnSpc>
            </a:pPr>
            <a:r>
              <a:rPr sz="1350" b="0" i="0" u="none" dirty="0" err="1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目前</a:t>
            </a:r>
            <a:r>
              <a:rPr lang="zh-TW" altLang="en-US" sz="135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部份機種已</a:t>
            </a:r>
            <a:r>
              <a:rPr sz="1350" b="0" i="0" u="none" dirty="0" err="1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進入</a:t>
            </a:r>
            <a:r>
              <a:rPr lang="zh-TW" altLang="en-US" sz="135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量</a:t>
            </a:r>
            <a:r>
              <a:rPr sz="135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產</a:t>
            </a:r>
            <a:r>
              <a:rPr lang="zh-TW" altLang="en-US" sz="135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sz="135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sz="1350" b="0" i="0" u="none" dirty="0" err="1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預計</a:t>
            </a:r>
            <a:r>
              <a:rPr lang="zh-TW" altLang="en-US" sz="135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在</a:t>
            </a:r>
            <a:r>
              <a:rPr sz="135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 2026 </a:t>
            </a:r>
            <a:r>
              <a:rPr sz="1350" b="0" i="0" u="none" dirty="0" err="1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年下半年開始實質貢獻營收</a:t>
            </a:r>
            <a:r>
              <a:rPr lang="zh-TW" altLang="en-US" sz="1350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sz="1350" b="0" i="0" u="none" dirty="0" err="1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透過「台灣接單，多地協同」模式</a:t>
            </a:r>
            <a:r>
              <a:rPr sz="135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endParaRPr lang="en-US" sz="1350" b="0" i="0" u="none" dirty="0">
              <a:solidFill>
                <a:srgbClr val="475569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lnSpc>
                <a:spcPts val="2227"/>
              </a:lnSpc>
            </a:pPr>
            <a:r>
              <a:rPr sz="1350" b="0" i="0" u="none" dirty="0" err="1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提供客戶</a:t>
            </a:r>
            <a:r>
              <a:rPr sz="135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 OOC (Out of China) </a:t>
            </a:r>
            <a:r>
              <a:rPr sz="1350" b="0" i="0" u="none" dirty="0" err="1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方案，極大化</a:t>
            </a:r>
            <a:r>
              <a:rPr lang="zh-TW" altLang="en-US" sz="135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 中揚 </a:t>
            </a:r>
            <a:r>
              <a:rPr sz="1350" b="0" i="0" u="none" dirty="0" err="1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供應鏈</a:t>
            </a:r>
            <a:r>
              <a:rPr lang="zh-TW" altLang="en-US" sz="135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lang="zh-TW" altLang="en-US" sz="1350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sz="135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韌</a:t>
            </a:r>
            <a:r>
              <a:rPr lang="zh-TW" altLang="en-US" sz="135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性</a:t>
            </a:r>
            <a:r>
              <a:rPr sz="135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</a:p>
        </p:txBody>
      </p:sp>
      <p:sp>
        <p:nvSpPr>
          <p:cNvPr id="20" name="Rectangle 13">
            <a:extLst>
              <a:ext uri="{FF2B5EF4-FFF2-40B4-BE49-F238E27FC236}">
                <a16:creationId xmlns:a16="http://schemas.microsoft.com/office/drawing/2014/main" id="{F8EF7BB8-470F-1591-8B10-574A0B5249D0}"/>
              </a:ext>
            </a:extLst>
          </p:cNvPr>
          <p:cNvSpPr/>
          <p:nvPr/>
        </p:nvSpPr>
        <p:spPr>
          <a:xfrm>
            <a:off x="765011" y="4225589"/>
            <a:ext cx="47625" cy="404812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8C07E68F-ADF0-E751-99A4-4E4C97E583A8}"/>
              </a:ext>
            </a:extLst>
          </p:cNvPr>
          <p:cNvSpPr txBox="1"/>
          <p:nvPr/>
        </p:nvSpPr>
        <p:spPr>
          <a:xfrm>
            <a:off x="981792" y="4959522"/>
            <a:ext cx="138990" cy="1738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85"/>
              </a:lnSpc>
            </a:pPr>
            <a:r>
              <a:rPr sz="900" b="0" i="0" u="none" dirty="0">
                <a:solidFill>
                  <a:srgbClr val="0284C7"/>
                </a:solidFill>
                <a:latin typeface="Plus Jakarta Sans"/>
              </a:rPr>
              <a:t>■</a:t>
            </a: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5AB3E151-6D0C-22E7-653E-0F09EEF6DDB1}"/>
              </a:ext>
            </a:extLst>
          </p:cNvPr>
          <p:cNvSpPr txBox="1"/>
          <p:nvPr/>
        </p:nvSpPr>
        <p:spPr>
          <a:xfrm>
            <a:off x="977102" y="5461674"/>
            <a:ext cx="138990" cy="1738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85"/>
              </a:lnSpc>
            </a:pPr>
            <a:r>
              <a:rPr sz="900" b="0" i="0" u="none">
                <a:solidFill>
                  <a:srgbClr val="0284C7"/>
                </a:solidFill>
                <a:latin typeface="Plus Jakarta Sans"/>
              </a:rPr>
              <a:t>■</a:t>
            </a:r>
          </a:p>
        </p:txBody>
      </p:sp>
    </p:spTree>
    <p:extLst>
      <p:ext uri="{BB962C8B-B14F-4D97-AF65-F5344CB8AC3E}">
        <p14:creationId xmlns:p14="http://schemas.microsoft.com/office/powerpoint/2010/main" val="996335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60DA4-F893-CFA9-35E0-2981426BD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117A8711-402C-5A59-D185-DAFF0FEEC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91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DB77CBE-0162-DD92-8385-72EE062B1E3C}"/>
              </a:ext>
            </a:extLst>
          </p:cNvPr>
          <p:cNvSpPr/>
          <p:nvPr/>
        </p:nvSpPr>
        <p:spPr>
          <a:xfrm>
            <a:off x="5536952" y="397944"/>
            <a:ext cx="76200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A2AF1A-9B9F-0F24-A55E-660F2FF6932A}"/>
              </a:ext>
            </a:extLst>
          </p:cNvPr>
          <p:cNvSpPr txBox="1"/>
          <p:nvPr/>
        </p:nvSpPr>
        <p:spPr>
          <a:xfrm>
            <a:off x="1277659" y="551873"/>
            <a:ext cx="9280585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altLang="zh-TW" sz="3600" b="1" kern="0" spc="-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Noto Sans" pitchFamily="34" charset="-120"/>
              </a:rPr>
              <a:t>結構性成長</a:t>
            </a:r>
            <a:r>
              <a:rPr lang="en-US" altLang="zh-TW" sz="3600" b="1" kern="0" spc="-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Noto Sans" pitchFamily="34" charset="-120"/>
              </a:rPr>
              <a:t> </a:t>
            </a:r>
            <a:r>
              <a:rPr sz="3600" b="0" i="0" u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zh-TW" altLang="en-US" sz="3600" b="1" dirty="0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深耕 車用 </a:t>
            </a:r>
            <a:r>
              <a:rPr lang="en-US" altLang="zh-TW" sz="3600" b="1" dirty="0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\</a:t>
            </a:r>
            <a:r>
              <a:rPr lang="zh-TW" altLang="en-US" sz="3600" b="1" dirty="0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 穿戴 與安防領域</a:t>
            </a:r>
            <a:endParaRPr sz="3600" b="0" i="0" u="none" dirty="0">
              <a:solidFill>
                <a:srgbClr val="0F172A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TextBox 12">
            <a:extLst>
              <a:ext uri="{FF2B5EF4-FFF2-40B4-BE49-F238E27FC236}">
                <a16:creationId xmlns:a16="http://schemas.microsoft.com/office/drawing/2014/main" id="{F03C16EC-0988-8792-AA73-811590D659CB}"/>
              </a:ext>
            </a:extLst>
          </p:cNvPr>
          <p:cNvSpPr txBox="1"/>
          <p:nvPr/>
        </p:nvSpPr>
        <p:spPr>
          <a:xfrm>
            <a:off x="1092549" y="1511697"/>
            <a:ext cx="11431428" cy="41036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3187"/>
              </a:lnSpc>
            </a:pPr>
            <a:r>
              <a:rPr lang="zh-TW" altLang="en-US" sz="2400" b="1" dirty="0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車用光學垂直整合與長單</a:t>
            </a: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847BFDCF-6473-3521-DF6B-DDE06BDC1B87}"/>
              </a:ext>
            </a:extLst>
          </p:cNvPr>
          <p:cNvSpPr/>
          <p:nvPr/>
        </p:nvSpPr>
        <p:spPr>
          <a:xfrm>
            <a:off x="874128" y="1449429"/>
            <a:ext cx="47625" cy="404812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2">
            <a:extLst>
              <a:ext uri="{FF2B5EF4-FFF2-40B4-BE49-F238E27FC236}">
                <a16:creationId xmlns:a16="http://schemas.microsoft.com/office/drawing/2014/main" id="{DC804040-22F4-7404-A68A-9F26A2E832A4}"/>
              </a:ext>
            </a:extLst>
          </p:cNvPr>
          <p:cNvSpPr txBox="1"/>
          <p:nvPr/>
        </p:nvSpPr>
        <p:spPr>
          <a:xfrm>
            <a:off x="1144485" y="4842973"/>
            <a:ext cx="8259850" cy="41036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3187"/>
              </a:lnSpc>
            </a:pPr>
            <a:r>
              <a:rPr lang="zh-TW" altLang="en-US" sz="2400" b="1" i="0" u="none" dirty="0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與 </a:t>
            </a:r>
            <a:r>
              <a:rPr lang="en-US" altLang="zh-TW" sz="2400" b="1" dirty="0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VR\</a:t>
            </a:r>
            <a:r>
              <a:rPr lang="en-US" altLang="zh-TW" sz="2400" b="1" i="0" u="none" dirty="0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AR</a:t>
            </a:r>
            <a:r>
              <a:rPr lang="zh-TW" altLang="en-US" sz="2400" b="1" i="0" u="none" dirty="0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b="1" dirty="0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國際品牌深度合作</a:t>
            </a:r>
            <a:endParaRPr sz="2550" b="1" i="0" u="none" dirty="0">
              <a:solidFill>
                <a:srgbClr val="1E3A8A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Rectangle 13">
            <a:extLst>
              <a:ext uri="{FF2B5EF4-FFF2-40B4-BE49-F238E27FC236}">
                <a16:creationId xmlns:a16="http://schemas.microsoft.com/office/drawing/2014/main" id="{770D78E2-14D9-A270-8CA1-995AF81F4073}"/>
              </a:ext>
            </a:extLst>
          </p:cNvPr>
          <p:cNvSpPr/>
          <p:nvPr/>
        </p:nvSpPr>
        <p:spPr>
          <a:xfrm>
            <a:off x="897362" y="4770024"/>
            <a:ext cx="47625" cy="404812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">
            <a:extLst>
              <a:ext uri="{FF2B5EF4-FFF2-40B4-BE49-F238E27FC236}">
                <a16:creationId xmlns:a16="http://schemas.microsoft.com/office/drawing/2014/main" id="{821C89DD-AF5F-A80C-536B-775203A20278}"/>
              </a:ext>
            </a:extLst>
          </p:cNvPr>
          <p:cNvSpPr txBox="1"/>
          <p:nvPr/>
        </p:nvSpPr>
        <p:spPr>
          <a:xfrm>
            <a:off x="1126565" y="5496528"/>
            <a:ext cx="825985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zh-TW" altLang="en-US" sz="2400" b="1" dirty="0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關鍵爆發動能：無人飛行器光學鏡頭</a:t>
            </a:r>
          </a:p>
        </p:txBody>
      </p:sp>
      <p:sp>
        <p:nvSpPr>
          <p:cNvPr id="24" name="Rectangle 13">
            <a:extLst>
              <a:ext uri="{FF2B5EF4-FFF2-40B4-BE49-F238E27FC236}">
                <a16:creationId xmlns:a16="http://schemas.microsoft.com/office/drawing/2014/main" id="{AC3DBAEE-82B3-1843-F4BB-D096E2F735CC}"/>
              </a:ext>
            </a:extLst>
          </p:cNvPr>
          <p:cNvSpPr/>
          <p:nvPr/>
        </p:nvSpPr>
        <p:spPr>
          <a:xfrm>
            <a:off x="897362" y="5451702"/>
            <a:ext cx="47625" cy="404812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5">
            <a:extLst>
              <a:ext uri="{FF2B5EF4-FFF2-40B4-BE49-F238E27FC236}">
                <a16:creationId xmlns:a16="http://schemas.microsoft.com/office/drawing/2014/main" id="{954BAD9C-B307-E386-5C30-91FADEF02C91}"/>
              </a:ext>
            </a:extLst>
          </p:cNvPr>
          <p:cNvSpPr txBox="1"/>
          <p:nvPr/>
        </p:nvSpPr>
        <p:spPr>
          <a:xfrm>
            <a:off x="1407808" y="6016270"/>
            <a:ext cx="10819792" cy="28212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227"/>
              </a:lnSpc>
            </a:pPr>
            <a:r>
              <a:rPr lang="zh-TW" altLang="en-US" sz="1400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預估</a:t>
            </a:r>
            <a:r>
              <a:rPr lang="zh-TW" altLang="en-US" sz="1400" dirty="0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無人飛行器光學鏡頭  </a:t>
            </a:r>
            <a:r>
              <a:rPr lang="en-US" sz="140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2026 ~ 2027 </a:t>
            </a:r>
            <a:r>
              <a:rPr lang="en-US" sz="1400" b="0" i="0" u="none" dirty="0" err="1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YoY</a:t>
            </a:r>
            <a:r>
              <a:rPr lang="zh-TW" altLang="en-US" sz="1400" b="0" i="0" u="none" dirty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400" b="0" i="0" u="none" dirty="0" smtClean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400" b="0" i="0" u="none" dirty="0" smtClean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+500 %</a:t>
            </a:r>
            <a:r>
              <a:rPr lang="en-US" sz="1400" b="0" i="0" u="none" dirty="0" smtClean="0">
                <a:solidFill>
                  <a:srgbClr val="475569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endParaRPr sz="1400" b="0" i="0" u="none" dirty="0">
              <a:solidFill>
                <a:srgbClr val="47556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18A3B11E-213C-4C22-8B8E-6B5C6B119743}"/>
              </a:ext>
            </a:extLst>
          </p:cNvPr>
          <p:cNvSpPr txBox="1"/>
          <p:nvPr/>
        </p:nvSpPr>
        <p:spPr>
          <a:xfrm>
            <a:off x="1137766" y="6014705"/>
            <a:ext cx="138990" cy="1738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85"/>
              </a:lnSpc>
            </a:pPr>
            <a:r>
              <a:rPr sz="900" b="0" i="0" u="none" dirty="0">
                <a:solidFill>
                  <a:srgbClr val="0284C7"/>
                </a:solidFill>
                <a:latin typeface="Plus Jakarta Sans"/>
              </a:rPr>
              <a:t>■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F89D5F2-ED14-EF83-1D7E-BC7DD8D7A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243" y="2078879"/>
            <a:ext cx="9001001" cy="252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163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67608" y="1406191"/>
            <a:ext cx="10115648" cy="290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27"/>
              </a:lnSpc>
            </a:pPr>
            <a:r>
              <a:rPr lang="zh-TW" altLang="en-US" sz="2400" b="1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與</a:t>
            </a:r>
            <a:r>
              <a:rPr sz="2400" b="1" i="0" u="none" dirty="0" err="1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國際光通訊廠</a:t>
            </a:r>
            <a:r>
              <a:rPr lang="zh-TW" altLang="en-US" sz="2400" b="1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sz="2400" b="1" i="0" u="none" dirty="0" err="1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合作</a:t>
            </a:r>
            <a:r>
              <a:rPr sz="2400" b="1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zh-TW" altLang="en-US" sz="2400" b="1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sz="2400" b="0" i="0" u="none" dirty="0" err="1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共同開發</a:t>
            </a:r>
            <a:r>
              <a:rPr sz="2400" b="0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  CPO </a:t>
            </a:r>
            <a:r>
              <a:rPr sz="2400" b="0" i="0" u="none" dirty="0" err="1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光學模組</a:t>
            </a:r>
            <a:r>
              <a:rPr sz="2400" b="0" i="0" u="none" dirty="0">
                <a:solidFill>
                  <a:srgbClr val="334155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55640" y="692696"/>
            <a:ext cx="7128792" cy="41312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87"/>
              </a:lnSpc>
            </a:pPr>
            <a:r>
              <a:rPr lang="zh-TW" altLang="en-US" sz="3200" b="1" i="0" u="none" dirty="0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中揚 </a:t>
            </a:r>
            <a:r>
              <a:rPr sz="3200" b="1" i="0" u="none" dirty="0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CPO </a:t>
            </a:r>
            <a:r>
              <a:rPr sz="3200" b="1" i="0" u="none" dirty="0" err="1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次世代高速</a:t>
            </a:r>
            <a:r>
              <a:rPr lang="zh-TW" altLang="en-US" sz="3200" b="1" i="0" u="none" dirty="0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光</a:t>
            </a:r>
            <a:r>
              <a:rPr sz="3200" b="1" i="0" u="none" dirty="0" err="1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通訊</a:t>
            </a:r>
            <a:r>
              <a:rPr lang="zh-TW" altLang="en-US" sz="3200" b="1" i="0" u="none" dirty="0">
                <a:solidFill>
                  <a:srgbClr val="1E3A8A"/>
                </a:solidFill>
                <a:latin typeface="微軟正黑體" pitchFamily="34" charset="-120"/>
                <a:ea typeface="微軟正黑體" pitchFamily="34" charset="-120"/>
              </a:rPr>
              <a:t> 投入</a:t>
            </a:r>
            <a:endParaRPr sz="3200" b="1" i="0" u="none" dirty="0">
              <a:solidFill>
                <a:srgbClr val="1E3A8A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52700" y="1291971"/>
            <a:ext cx="63909" cy="404812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ACD8AC-D396-4C40-C7F6-A74DF2DF0D51}"/>
              </a:ext>
            </a:extLst>
          </p:cNvPr>
          <p:cNvSpPr/>
          <p:nvPr/>
        </p:nvSpPr>
        <p:spPr>
          <a:xfrm>
            <a:off x="5426590" y="347269"/>
            <a:ext cx="76200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01716F5-F57B-2F36-56EF-A49BA4FCF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4962" y="2014542"/>
            <a:ext cx="7785256" cy="415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478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0" y="2664172"/>
            <a:ext cx="76200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762302" y="2940397"/>
            <a:ext cx="6667395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600" b="1" i="0" u="none" dirty="0" err="1">
                <a:solidFill>
                  <a:srgbClr val="0F172A"/>
                </a:solidFill>
                <a:latin typeface="微軟正黑體" pitchFamily="34" charset="-120"/>
                <a:ea typeface="微軟正黑體" pitchFamily="34" charset="-120"/>
              </a:rPr>
              <a:t>擺脫價格內卷</a:t>
            </a:r>
            <a:r>
              <a:rPr sz="3600" b="1" i="0" u="none" dirty="0">
                <a:solidFill>
                  <a:srgbClr val="0F172A"/>
                </a:solidFill>
                <a:latin typeface="微軟正黑體" pitchFamily="34" charset="-120"/>
                <a:ea typeface="微軟正黑體" pitchFamily="34" charset="-120"/>
              </a:rPr>
              <a:t> · </a:t>
            </a:r>
            <a:r>
              <a:rPr sz="3600" b="1" i="0" u="none" dirty="0" err="1">
                <a:solidFill>
                  <a:srgbClr val="0F172A"/>
                </a:solidFill>
                <a:latin typeface="微軟正黑體" pitchFamily="34" charset="-120"/>
                <a:ea typeface="微軟正黑體" pitchFamily="34" charset="-120"/>
              </a:rPr>
              <a:t>邁向高質量利潤</a:t>
            </a:r>
            <a:endParaRPr sz="3600" b="1" i="0" u="none" dirty="0">
              <a:solidFill>
                <a:srgbClr val="0F172A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78189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投影片編號版面配置區 3"/>
          <p:cNvSpPr txBox="1"/>
          <p:nvPr/>
        </p:nvSpPr>
        <p:spPr>
          <a:xfrm>
            <a:off x="11208568" y="6309320"/>
            <a:ext cx="77108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print"/>
          <a:srcRect l="3526" t="-9871" r="10155" b="2"/>
          <a:stretch>
            <a:fillRect/>
          </a:stretch>
        </p:blipFill>
        <p:spPr>
          <a:xfrm>
            <a:off x="0" y="-688891"/>
            <a:ext cx="12192000" cy="7597361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3719736" y="2448069"/>
            <a:ext cx="4487126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Q</a:t>
            </a:r>
            <a:r>
              <a:rPr lang="zh-TW" altLang="en-US" sz="1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</a:t>
            </a:r>
            <a:r>
              <a:rPr lang="en-US" altLang="zh-TW" sz="1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&amp;</a:t>
            </a:r>
            <a:r>
              <a:rPr lang="zh-TW" altLang="en-US" sz="1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</a:t>
            </a:r>
            <a:r>
              <a:rPr lang="en-US" altLang="zh-TW" sz="1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A</a:t>
            </a:r>
            <a:endParaRPr lang="zh-TW" altLang="en-US" sz="1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/>
          <p:cNvPicPr>
            <a:picLocks noChangeAspect="1"/>
          </p:cNvPicPr>
          <p:nvPr/>
        </p:nvPicPr>
        <p:blipFill rotWithShape="1">
          <a:blip r:embed="rId3"/>
          <a:srcRect t="12287" b="579"/>
          <a:stretch>
            <a:fillRect/>
          </a:stretch>
        </p:blipFill>
        <p:spPr>
          <a:xfrm>
            <a:off x="0" y="611253"/>
            <a:ext cx="12198447" cy="6490156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90204"/>
                <a:ea typeface="+mn-ea"/>
                <a:cs typeface="+mn-cs"/>
              </a:rPr>
              <a:t>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90204"/>
              <a:ea typeface="+mn-ea"/>
              <a:cs typeface="+mn-cs"/>
            </a:endParaRPr>
          </a:p>
        </p:txBody>
      </p:sp>
      <p:graphicFrame>
        <p:nvGraphicFramePr>
          <p:cNvPr id="8" name="表格 8"/>
          <p:cNvGraphicFramePr>
            <a:graphicFrameLocks noGrp="1"/>
          </p:cNvGraphicFramePr>
          <p:nvPr/>
        </p:nvGraphicFramePr>
        <p:xfrm>
          <a:off x="0" y="548680"/>
          <a:ext cx="6096000" cy="65527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84243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4243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84243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6096000" y="2744924"/>
            <a:ext cx="6096000" cy="2160240"/>
          </a:xfrm>
          <a:prstGeom prst="rect">
            <a:avLst/>
          </a:prstGeom>
          <a:solidFill>
            <a:srgbClr val="0070C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9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63952" y="3502892"/>
            <a:ext cx="7274799" cy="659776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財務報告</a:t>
            </a:r>
            <a:endParaRPr lang="zh-TW" altLang="en-US" sz="4400" dirty="0">
              <a:solidFill>
                <a:schemeClr val="tx1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3556619" y="1835389"/>
            <a:ext cx="208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6618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集團公司近況說明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623392" y="407707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6618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經營實績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048000" y="2636912"/>
            <a:ext cx="9144000" cy="123484"/>
          </a:xfrm>
          <a:prstGeom prst="rect">
            <a:avLst/>
          </a:prstGeom>
          <a:solidFill>
            <a:srgbClr val="66A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9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3556619" y="6315248"/>
            <a:ext cx="208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6618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主產品及產業報告</a:t>
            </a:r>
          </a:p>
        </p:txBody>
      </p:sp>
      <p:pic>
        <p:nvPicPr>
          <p:cNvPr id="28" name="圖形 27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2378" y="942414"/>
            <a:ext cx="914067" cy="823484"/>
          </a:xfrm>
          <a:prstGeom prst="rect">
            <a:avLst/>
          </a:prstGeom>
        </p:spPr>
      </p:pic>
      <p:pic>
        <p:nvPicPr>
          <p:cNvPr id="32" name="圖形 31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75259" y="3429000"/>
            <a:ext cx="552450" cy="600075"/>
          </a:xfrm>
          <a:prstGeom prst="rect">
            <a:avLst/>
          </a:prstGeom>
        </p:spPr>
      </p:pic>
      <p:pic>
        <p:nvPicPr>
          <p:cNvPr id="34" name="圖形 33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234021" y="5378573"/>
            <a:ext cx="733425" cy="762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kern="0" dirty="0"/>
              <a:t>集團公司近況說明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34770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90204"/>
                <a:ea typeface="+mn-ea"/>
                <a:cs typeface="+mn-cs"/>
              </a:rPr>
              <a:t>2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34770">
                  <a:lumMod val="60000"/>
                  <a:lumOff val="40000"/>
                </a:srgbClr>
              </a:solidFill>
              <a:effectLst/>
              <a:uLnTx/>
              <a:uFillTx/>
              <a:latin typeface="Arial" panose="020B0604020202090204"/>
              <a:ea typeface="+mn-ea"/>
              <a:cs typeface="+mn-cs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9624392" y="6311812"/>
            <a:ext cx="22709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註：合併財報，經會計師核閱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737891"/>
              </p:ext>
            </p:extLst>
          </p:nvPr>
        </p:nvGraphicFramePr>
        <p:xfrm>
          <a:off x="1847528" y="1135447"/>
          <a:ext cx="8296552" cy="4949739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456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40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Arial" panose="020B0604020202090204" pitchFamily="34" charset="0"/>
                        <a:ea typeface="微軟正黑體" panose="020B0604030504040204" pitchFamily="34" charset="-120"/>
                        <a:cs typeface="Arial" panose="020B060402020209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Arial" panose="020B0604020202090204" pitchFamily="34" charset="0"/>
                        <a:ea typeface="微軟正黑體" panose="020B0604030504040204" pitchFamily="34" charset="-120"/>
                        <a:cs typeface="Arial" panose="020B060402020209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23000">
                          <a:schemeClr val="accent5">
                            <a:lumMod val="89000"/>
                          </a:schemeClr>
                        </a:gs>
                        <a:gs pos="69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Arial" panose="020B0604020202090204" pitchFamily="34" charset="0"/>
                        <a:ea typeface="微軟正黑體" panose="020B0604030504040204" pitchFamily="34" charset="-120"/>
                        <a:cs typeface="Arial" panose="020B060402020209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Arial" panose="020B0604020202090204" pitchFamily="34" charset="0"/>
                        <a:ea typeface="微軟正黑體" panose="020B0604030504040204" pitchFamily="34" charset="-120"/>
                        <a:cs typeface="Arial" panose="020B060402020209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704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實收資本額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NTD 1,071,161K</a:t>
                      </a:r>
                      <a:endParaRPr lang="zh-TW" altLang="en-US" sz="2000" dirty="0">
                        <a:latin typeface="+mn-ea"/>
                        <a:ea typeface="+mn-ea"/>
                        <a:cs typeface="Arial" panose="020B060402020209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671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主要營業或生產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defRPr/>
                      </a:pPr>
                      <a:r>
                        <a:rPr lang="zh-TW" altLang="en-US" sz="1800" dirty="0"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集團營運總部</a:t>
                      </a:r>
                      <a:endParaRPr lang="en-US" altLang="zh-TW" sz="1800" dirty="0">
                        <a:latin typeface="+mn-ea"/>
                        <a:ea typeface="+mn-ea"/>
                        <a:cs typeface="Arial" panose="020B0604020202090204" pitchFamily="34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defRPr/>
                      </a:pPr>
                      <a:r>
                        <a:rPr lang="zh-TW" altLang="en-US" sz="1800" dirty="0"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光學模具及產品之製造及銷售</a:t>
                      </a:r>
                      <a:endParaRPr lang="en-US" altLang="zh-TW" sz="1800" dirty="0">
                        <a:latin typeface="+mn-ea"/>
                        <a:ea typeface="+mn-ea"/>
                        <a:cs typeface="Arial" panose="020B0604020202090204" pitchFamily="34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defRPr/>
                      </a:pPr>
                      <a:r>
                        <a:rPr lang="zh-TW" altLang="en-US" sz="1800" dirty="0"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車載、投影、安防及客製化光學鏡頭製造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704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2026</a:t>
                      </a:r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年度營業收入</a:t>
                      </a:r>
                      <a:r>
                        <a:rPr lang="en-US" altLang="zh-TW" sz="18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(</a:t>
                      </a:r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截止至</a:t>
                      </a:r>
                      <a:r>
                        <a:rPr lang="en-US" altLang="zh-TW" sz="18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Q2)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Arial" panose="020B060402020209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NTD </a:t>
                      </a:r>
                      <a:r>
                        <a:rPr lang="en-US" altLang="zh-TW" sz="200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586,221K</a:t>
                      </a:r>
                      <a:r>
                        <a:rPr lang="en-US" altLang="zh-TW" sz="1800" dirty="0"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(</a:t>
                      </a:r>
                      <a:r>
                        <a:rPr lang="zh-TW" altLang="en-US" sz="1800" dirty="0"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註</a:t>
                      </a:r>
                      <a:r>
                        <a:rPr lang="en-US" altLang="zh-TW" sz="1800" dirty="0"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)</a:t>
                      </a:r>
                      <a:endParaRPr lang="zh-TW" altLang="en-US" sz="2000" dirty="0">
                        <a:latin typeface="+mn-ea"/>
                        <a:ea typeface="+mn-ea"/>
                        <a:cs typeface="Arial" panose="020B060402020209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704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2026</a:t>
                      </a:r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年度稅後淨損益</a:t>
                      </a:r>
                      <a:r>
                        <a:rPr lang="en-US" altLang="zh-TW" sz="18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(</a:t>
                      </a:r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截止至</a:t>
                      </a:r>
                      <a:r>
                        <a:rPr lang="en-US" altLang="zh-TW" sz="18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Q2)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Arial" panose="020B060402020209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NTD </a:t>
                      </a:r>
                      <a:r>
                        <a:rPr lang="en-US" altLang="zh-TW" sz="200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(89,546)K</a:t>
                      </a:r>
                      <a:r>
                        <a:rPr lang="en-US" altLang="zh-TW" sz="2000" dirty="0"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(</a:t>
                      </a:r>
                      <a:r>
                        <a:rPr lang="zh-TW" altLang="en-US" sz="2000" dirty="0"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註</a:t>
                      </a:r>
                      <a:r>
                        <a:rPr lang="en-US" altLang="zh-TW" sz="2000" dirty="0">
                          <a:latin typeface="+mn-ea"/>
                          <a:ea typeface="+mn-ea"/>
                          <a:cs typeface="Arial" panose="020B0604020202090204" pitchFamily="34" charset="0"/>
                        </a:rPr>
                        <a:t>)</a:t>
                      </a:r>
                      <a:endParaRPr lang="zh-TW" altLang="en-US" sz="2000" dirty="0">
                        <a:latin typeface="+mn-ea"/>
                        <a:ea typeface="+mn-ea"/>
                        <a:cs typeface="Arial" panose="020B060402020209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橢圓 6"/>
          <p:cNvSpPr/>
          <p:nvPr/>
        </p:nvSpPr>
        <p:spPr>
          <a:xfrm>
            <a:off x="7214931" y="1432857"/>
            <a:ext cx="1481738" cy="1345746"/>
          </a:xfrm>
          <a:prstGeom prst="ellipse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6744072" y="1760064"/>
            <a:ext cx="242345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0070C0"/>
                </a:solidFill>
                <a:latin typeface="Arial" panose="020B0604020202090204" pitchFamily="34" charset="0"/>
                <a:ea typeface="微軟正黑體" panose="020B0604030504040204" pitchFamily="34" charset="-120"/>
                <a:cs typeface="Arial" panose="020B0604020202090204" pitchFamily="34" charset="0"/>
              </a:rPr>
              <a:t>中揚光電</a:t>
            </a:r>
            <a:endParaRPr lang="en-US" altLang="zh-TW" sz="2400" b="1" dirty="0">
              <a:solidFill>
                <a:srgbClr val="0070C0"/>
              </a:solidFill>
              <a:latin typeface="Arial" panose="020B0604020202090204" pitchFamily="34" charset="0"/>
              <a:ea typeface="微軟正黑體" panose="020B0604030504040204" pitchFamily="34" charset="-120"/>
              <a:cs typeface="Arial" panose="020B0604020202090204" pitchFamily="34" charset="0"/>
            </a:endParaRPr>
          </a:p>
          <a:p>
            <a:pPr algn="ctr"/>
            <a:r>
              <a:rPr lang="en-US" altLang="zh-TW" sz="1800" dirty="0">
                <a:solidFill>
                  <a:srgbClr val="0070C0"/>
                </a:solidFill>
                <a:latin typeface="Arial" panose="020B0604020202090204" pitchFamily="34" charset="0"/>
                <a:ea typeface="微軟正黑體" panose="020B0604030504040204" pitchFamily="34" charset="-120"/>
                <a:cs typeface="Arial" panose="020B0604020202090204" pitchFamily="34" charset="0"/>
              </a:rPr>
              <a:t>(6668TW)</a:t>
            </a:r>
            <a:endParaRPr lang="zh-TW" altLang="en-US" sz="1800" dirty="0">
              <a:solidFill>
                <a:srgbClr val="0070C0"/>
              </a:solidFill>
              <a:latin typeface="Arial" panose="020B0604020202090204" pitchFamily="34" charset="0"/>
              <a:ea typeface="微軟正黑體" panose="020B0604030504040204" pitchFamily="34" charset="-120"/>
              <a:cs typeface="Arial" panose="020B0604020202090204" pitchFamily="34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/>
          <a:srcRect l="9364" t="6654" r="7452" b="17702"/>
          <a:stretch>
            <a:fillRect/>
          </a:stretch>
        </p:blipFill>
        <p:spPr>
          <a:xfrm>
            <a:off x="2479968" y="1126411"/>
            <a:ext cx="2226942" cy="18488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20000"/>
                    </a14:imgEffect>
                    <a14:imgEffect>
                      <a14:colorTemperature colorTemp="7019"/>
                    </a14:imgEffect>
                    <a14:imgEffect>
                      <a14:saturation sat="73000"/>
                    </a14:imgEffect>
                  </a14:imgLayer>
                </a14:imgProps>
              </a:ext>
            </a:extLst>
          </a:blip>
          <a:srcRect t="9954" r="3835"/>
          <a:stretch>
            <a:fillRect/>
          </a:stretch>
        </p:blipFill>
        <p:spPr>
          <a:xfrm>
            <a:off x="-208376" y="-171400"/>
            <a:ext cx="12641080" cy="7165466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208376" y="65311"/>
            <a:ext cx="12641080" cy="659776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>
                <a:solidFill>
                  <a:schemeClr val="tx1"/>
                </a:solidFill>
              </a:rPr>
              <a:t>合併損益表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90204"/>
                <a:ea typeface="+mn-ea"/>
                <a:cs typeface="+mn-cs"/>
              </a:rPr>
              <a:t>3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90204"/>
              <a:ea typeface="+mn-ea"/>
              <a:cs typeface="+mn-cs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9192344" y="605351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單位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：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新台幣千元</a:t>
            </a:r>
          </a:p>
        </p:txBody>
      </p:sp>
      <p:pic>
        <p:nvPicPr>
          <p:cNvPr id="5" name="圖片 4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91344" y="1035376"/>
            <a:ext cx="11232000" cy="56484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34770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90204"/>
                <a:ea typeface="+mn-ea"/>
                <a:cs typeface="+mn-cs"/>
              </a:rPr>
              <a:t>4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34770">
                  <a:lumMod val="60000"/>
                  <a:lumOff val="40000"/>
                </a:srgbClr>
              </a:solidFill>
              <a:effectLst/>
              <a:uLnTx/>
              <a:uFillTx/>
              <a:latin typeface="Arial" panose="020B0604020202090204"/>
              <a:ea typeface="+mn-ea"/>
              <a:cs typeface="+mn-cs"/>
            </a:endParaRPr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07368" y="65311"/>
            <a:ext cx="7274799" cy="659776"/>
          </a:xfrm>
        </p:spPr>
        <p:txBody>
          <a:bodyPr>
            <a:normAutofit/>
          </a:bodyPr>
          <a:lstStyle/>
          <a:p>
            <a:r>
              <a:rPr lang="en-US" altLang="zh-TW" dirty="0"/>
              <a:t>2026&amp;2025</a:t>
            </a:r>
            <a:r>
              <a:rPr lang="zh-TW" altLang="en-US" dirty="0"/>
              <a:t>各月營業收入比較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8904312" y="90872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單位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：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新台幣百萬元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9336360" y="727857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單位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：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新台幣百萬元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85" y="1124546"/>
            <a:ext cx="9433563" cy="5292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經營實績</a:t>
            </a:r>
            <a:r>
              <a:rPr lang="en-US" altLang="zh-TW" dirty="0"/>
              <a:t>-</a:t>
            </a:r>
            <a:r>
              <a:rPr lang="zh-TW" altLang="en-US" sz="3200" dirty="0"/>
              <a:t>近年營業收入及毛利率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34770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90204"/>
                <a:ea typeface="+mn-ea"/>
                <a:cs typeface="+mn-cs"/>
              </a:rPr>
              <a:t>5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34770">
                  <a:lumMod val="60000"/>
                  <a:lumOff val="40000"/>
                </a:srgbClr>
              </a:solidFill>
              <a:effectLst/>
              <a:uLnTx/>
              <a:uFillTx/>
              <a:latin typeface="Arial" panose="020B0604020202090204"/>
              <a:ea typeface="+mn-ea"/>
              <a:cs typeface="+mn-c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9531385" y="657994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34770">
                    <a:lumMod val="7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單位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134770">
                    <a:lumMod val="7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：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34770">
                    <a:lumMod val="7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新台幣百萬元</a:t>
            </a:r>
          </a:p>
        </p:txBody>
      </p:sp>
      <p:pic>
        <p:nvPicPr>
          <p:cNvPr id="6" name="圖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1269912"/>
            <a:ext cx="9846000" cy="5180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9000" contrast="-34000"/>
                    </a14:imgEffect>
                  </a14:imgLayer>
                </a14:imgProps>
              </a:ext>
            </a:extLst>
          </a:blip>
          <a:srcRect t="9954" r="3835"/>
          <a:stretch>
            <a:fillRect/>
          </a:stretch>
        </p:blipFill>
        <p:spPr>
          <a:xfrm>
            <a:off x="-208376" y="-171400"/>
            <a:ext cx="12641080" cy="7165466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208376" y="65311"/>
            <a:ext cx="12641080" cy="659776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/>
              <a:t>合併資產負債表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34770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90204"/>
                <a:ea typeface="+mn-ea"/>
                <a:cs typeface="+mn-cs"/>
              </a:rPr>
              <a:t>6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34770">
                  <a:lumMod val="60000"/>
                  <a:lumOff val="40000"/>
                </a:srgbClr>
              </a:solidFill>
              <a:effectLst/>
              <a:uLnTx/>
              <a:uFillTx/>
              <a:latin typeface="Arial" panose="020B0604020202090204"/>
              <a:ea typeface="+mn-ea"/>
              <a:cs typeface="+mn-cs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9336360" y="377544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單位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：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新台幣千元</a:t>
            </a:r>
          </a:p>
        </p:txBody>
      </p:sp>
      <p:pic>
        <p:nvPicPr>
          <p:cNvPr id="5" name="圖片 4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666970" y="730941"/>
            <a:ext cx="7549324" cy="6056853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主要銷售產品營收占比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383700" y="1461575"/>
            <a:ext cx="5349624" cy="523220"/>
          </a:xfrm>
          <a:prstGeom prst="rect">
            <a:avLst/>
          </a:prstGeom>
          <a:solidFill>
            <a:srgbClr val="3D97DE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 defTabSz="914400">
              <a:defRPr sz="2000" b="1" i="0" u="none" strike="noStrike" spc="0" baseline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2025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年度</a:t>
            </a:r>
            <a:endParaRPr kumimoji="0" lang="zh-TW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8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208568" y="6450312"/>
            <a:ext cx="77108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34770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90204"/>
                <a:ea typeface="+mn-ea"/>
                <a:cs typeface="+mn-cs"/>
              </a:rPr>
              <a:t>7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34770">
                  <a:lumMod val="60000"/>
                  <a:lumOff val="40000"/>
                </a:srgbClr>
              </a:solidFill>
              <a:effectLst/>
              <a:uLnTx/>
              <a:uFillTx/>
              <a:latin typeface="Arial" panose="020B0604020202090204"/>
              <a:ea typeface="+mn-ea"/>
              <a:cs typeface="+mn-cs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6367998" y="1461575"/>
            <a:ext cx="5349624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 defTabSz="914400">
              <a:defRPr sz="2000" b="1" i="0" u="none" strike="noStrike" spc="0" baseline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2026</a:t>
            </a:r>
            <a:r>
              <a:rPr lang="zh-TW" altLang="en-US" sz="2800" dirty="0">
                <a:solidFill>
                  <a:prstClr val="black"/>
                </a:solidFill>
              </a:rPr>
              <a:t>上半年度</a:t>
            </a:r>
            <a:endParaRPr kumimoji="0" lang="zh-TW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3" name="圖片 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-570288" y="2034177"/>
            <a:ext cx="7257600" cy="4381200"/>
          </a:xfrm>
          <a:prstGeom prst="rect">
            <a:avLst/>
          </a:prstGeom>
        </p:spPr>
      </p:pic>
      <p:pic>
        <p:nvPicPr>
          <p:cNvPr id="4" name="圖片 3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833385" y="2564904"/>
            <a:ext cx="6418849" cy="375747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55545" y="2949922"/>
            <a:ext cx="7280910" cy="637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250"/>
              </a:lnSpc>
            </a:pPr>
            <a:r>
              <a:rPr sz="4200" i="0" u="none" dirty="0" err="1">
                <a:solidFill>
                  <a:srgbClr val="0F172A"/>
                </a:solidFill>
                <a:latin typeface="微軟正黑體" pitchFamily="34" charset="-120"/>
                <a:ea typeface="微軟正黑體" pitchFamily="34" charset="-120"/>
              </a:rPr>
              <a:t>資產輕量化與</a:t>
            </a:r>
            <a:r>
              <a:rPr sz="4200" i="0" u="none" dirty="0" err="1">
                <a:solidFill>
                  <a:srgbClr val="0284C7"/>
                </a:solidFill>
                <a:latin typeface="微軟正黑體" pitchFamily="34" charset="-120"/>
                <a:ea typeface="微軟正黑體" pitchFamily="34" charset="-120"/>
              </a:rPr>
              <a:t>次世代光學佈局</a:t>
            </a:r>
            <a:endParaRPr sz="4200" i="0" u="none" dirty="0">
              <a:solidFill>
                <a:srgbClr val="0284C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E2F691AD-6794-081A-695C-BD87BB40E032}"/>
              </a:ext>
            </a:extLst>
          </p:cNvPr>
          <p:cNvSpPr/>
          <p:nvPr/>
        </p:nvSpPr>
        <p:spPr>
          <a:xfrm>
            <a:off x="3503712" y="3747877"/>
            <a:ext cx="6401738" cy="6540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65"/>
              </a:lnSpc>
            </a:pPr>
            <a:r>
              <a:rPr lang="en-US" sz="2800" b="1" kern="0" spc="-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Noto Sans" pitchFamily="34" charset="-120"/>
              </a:rPr>
              <a:t>從「</a:t>
            </a:r>
            <a:r>
              <a:rPr lang="zh-TW" altLang="en-US" sz="2800" b="1" kern="0" spc="-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Noto Sans" pitchFamily="34" charset="-120"/>
              </a:rPr>
              <a:t>產能重組</a:t>
            </a:r>
            <a:r>
              <a:rPr lang="en-US" sz="2800" b="1" kern="0" spc="-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Noto Sans" pitchFamily="34" charset="-120"/>
              </a:rPr>
              <a:t>」</a:t>
            </a:r>
            <a:r>
              <a:rPr lang="zh-TW" altLang="en-US" sz="2800" b="1" kern="0" spc="-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Noto Sans" pitchFamily="34" charset="-120"/>
              </a:rPr>
              <a:t>走向</a:t>
            </a:r>
            <a:r>
              <a:rPr lang="en-US" sz="2800" b="1" kern="0" spc="-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Noto Sans" pitchFamily="34" charset="-120"/>
              </a:rPr>
              <a:t>「結構性成長」</a:t>
            </a:r>
            <a:endParaRPr lang="en-US" sz="28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793693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電路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>
            <a:fillRect/>
          </a:stretch>
        </a:blipFill>
      </a:bgFillStyleLst>
    </a:fmtScheme>
  </a:themeElements>
  <a:objectDefaults>
    <a:lnDef>
      <a:spPr>
        <a:ln w="19050"/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TM04033919[[fn=電路]]</Template>
  <TotalTime>139</TotalTime>
  <Words>420</Words>
  <Application>Microsoft Office PowerPoint</Application>
  <PresentationFormat>寬螢幕</PresentationFormat>
  <Paragraphs>76</Paragraphs>
  <Slides>14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3" baseType="lpstr">
      <vt:lpstr>Noto Sans</vt:lpstr>
      <vt:lpstr>Plus Jakarta Sans</vt:lpstr>
      <vt:lpstr>Roboto Condensed</vt:lpstr>
      <vt:lpstr>微軟正黑體</vt:lpstr>
      <vt:lpstr>新細明體</vt:lpstr>
      <vt:lpstr>Arial</vt:lpstr>
      <vt:lpstr>Calibri</vt:lpstr>
      <vt:lpstr>Trebuchet MS</vt:lpstr>
      <vt:lpstr>電路</vt:lpstr>
      <vt:lpstr>PowerPoint 簡報</vt:lpstr>
      <vt:lpstr>財務報告</vt:lpstr>
      <vt:lpstr>集團公司近況說明</vt:lpstr>
      <vt:lpstr>合併損益表</vt:lpstr>
      <vt:lpstr>2026&amp;2025各月營業收入比較</vt:lpstr>
      <vt:lpstr>經營實績-近年營業收入及毛利率</vt:lpstr>
      <vt:lpstr>合併資產負債表</vt:lpstr>
      <vt:lpstr>主要銷售產品營收占比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李姿儀</dc:creator>
  <cp:lastModifiedBy>會計室-楊莉瑄</cp:lastModifiedBy>
  <cp:revision>1726</cp:revision>
  <cp:lastPrinted>2025-11-20T01:04:08Z</cp:lastPrinted>
  <dcterms:created xsi:type="dcterms:W3CDTF">2025-11-20T01:04:08Z</dcterms:created>
  <dcterms:modified xsi:type="dcterms:W3CDTF">2026-08-07T02:48:01Z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1245EDA0DCB197F3B1551D690681AB77_42</vt:lpwstr>
  </property>
  <property fmtid="{D5CDD505-2E9C-101B-9397-08002B2CF9AE}" pid="3" name="KSOProductBuildVer">
    <vt:lpwstr>3076-12.1.23540.23540</vt:lpwstr>
  </property>
</Properties>
</file>